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35" r:id="rId2"/>
    <p:sldId id="336" r:id="rId3"/>
    <p:sldId id="337" r:id="rId4"/>
    <p:sldId id="338" r:id="rId5"/>
    <p:sldId id="339" r:id="rId6"/>
    <p:sldId id="340" r:id="rId7"/>
    <p:sldId id="342" r:id="rId8"/>
    <p:sldId id="343" r:id="rId9"/>
    <p:sldId id="341" r:id="rId10"/>
    <p:sldId id="344" r:id="rId11"/>
    <p:sldId id="345" r:id="rId12"/>
    <p:sldId id="346" r:id="rId13"/>
    <p:sldId id="349" r:id="rId14"/>
    <p:sldId id="347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4680198" cy="2286000"/>
          </a:xfrm>
        </p:spPr>
        <p:txBody>
          <a:bodyPr/>
          <a:lstStyle/>
          <a:p>
            <a:pPr algn="ctr"/>
            <a:r>
              <a:rPr lang="zh-CN" altLang="zh-CN" dirty="0"/>
              <a:t>第八节 临床微生物学检查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（六）脑脊液</a:t>
            </a:r>
            <a:r>
              <a:rPr lang="zh-CN" altLang="zh-CN" dirty="0" smtClean="0"/>
              <a:t>标本</a:t>
            </a:r>
            <a:endParaRPr lang="zh-CN" altLang="zh-CN" dirty="0"/>
          </a:p>
          <a:p>
            <a:pPr lvl="1"/>
            <a:r>
              <a:rPr lang="zh-CN" altLang="zh-CN" dirty="0" smtClean="0"/>
              <a:t>一般</a:t>
            </a:r>
            <a:r>
              <a:rPr lang="zh-CN" altLang="zh-CN" dirty="0"/>
              <a:t>采用腰椎穿刺术获取脑脊液标本</a:t>
            </a:r>
          </a:p>
          <a:p>
            <a:pPr lvl="1"/>
            <a:r>
              <a:rPr lang="zh-CN" altLang="zh-CN" dirty="0" smtClean="0"/>
              <a:t>取</a:t>
            </a:r>
            <a:r>
              <a:rPr lang="zh-CN" altLang="zh-CN" dirty="0"/>
              <a:t>脑脊液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5ml</a:t>
            </a:r>
            <a:r>
              <a:rPr lang="zh-CN" altLang="zh-CN" dirty="0"/>
              <a:t>，置于无菌管内立即</a:t>
            </a:r>
            <a:r>
              <a:rPr lang="zh-CN" altLang="zh-CN" dirty="0" smtClean="0"/>
              <a:t>送检</a:t>
            </a:r>
            <a:r>
              <a:rPr lang="zh-CN" altLang="zh-CN" dirty="0"/>
              <a:t>或床边接种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引起</a:t>
            </a:r>
            <a:r>
              <a:rPr lang="zh-CN" altLang="zh-CN" dirty="0"/>
              <a:t>脑膜炎的</a:t>
            </a:r>
            <a:r>
              <a:rPr lang="zh-CN" altLang="zh-CN" dirty="0" smtClean="0"/>
              <a:t>细菌</a:t>
            </a:r>
            <a:r>
              <a:rPr lang="zh-CN" altLang="en-US" dirty="0" smtClean="0"/>
              <a:t>。</a:t>
            </a:r>
            <a:r>
              <a:rPr lang="zh-CN" altLang="zh-CN" dirty="0" smtClean="0"/>
              <a:t>如</a:t>
            </a:r>
            <a:r>
              <a:rPr lang="zh-CN" altLang="zh-CN" dirty="0"/>
              <a:t>脑膜炎奈瑟菌、肺炎链球菌、流感嗜血杆菌等抵抗力弱，应将标本置于</a:t>
            </a:r>
            <a:r>
              <a:rPr lang="en-US" altLang="zh-CN" dirty="0"/>
              <a:t>35</a:t>
            </a:r>
            <a:r>
              <a:rPr lang="zh-CN" altLang="zh-CN" dirty="0"/>
              <a:t>℃条件下保温送检，不可置冰箱</a:t>
            </a:r>
            <a:r>
              <a:rPr lang="zh-CN" altLang="zh-CN" dirty="0" smtClean="0"/>
              <a:t>保存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做</a:t>
            </a:r>
            <a:r>
              <a:rPr lang="zh-CN" altLang="zh-CN" dirty="0"/>
              <a:t>病毒检查的脑脊液标本应放置冰块，可在</a:t>
            </a:r>
            <a:r>
              <a:rPr lang="en-US" altLang="zh-CN" dirty="0"/>
              <a:t>4</a:t>
            </a:r>
            <a:r>
              <a:rPr lang="zh-CN" altLang="zh-CN" dirty="0"/>
              <a:t>℃条件下保存</a:t>
            </a:r>
            <a:r>
              <a:rPr lang="en-US" altLang="zh-CN" dirty="0"/>
              <a:t>72</a:t>
            </a:r>
            <a:r>
              <a:rPr lang="zh-CN" altLang="zh-CN" dirty="0" smtClean="0"/>
              <a:t>小时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17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（七）泌尿生殖道分泌物</a:t>
            </a:r>
            <a:r>
              <a:rPr lang="zh-CN" altLang="zh-CN" dirty="0" smtClean="0"/>
              <a:t>标本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标本主要来源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子宫颈</a:t>
            </a:r>
            <a:r>
              <a:rPr lang="zh-CN" altLang="zh-CN" dirty="0"/>
              <a:t>分泌物</a:t>
            </a:r>
          </a:p>
          <a:p>
            <a:pPr lvl="2"/>
            <a:r>
              <a:rPr lang="zh-CN" altLang="zh-CN" dirty="0"/>
              <a:t>女性尿道分泌物</a:t>
            </a:r>
          </a:p>
          <a:p>
            <a:pPr lvl="2"/>
            <a:r>
              <a:rPr lang="zh-CN" altLang="zh-CN" dirty="0"/>
              <a:t>阴道分泌物</a:t>
            </a:r>
          </a:p>
          <a:p>
            <a:pPr lvl="2"/>
            <a:r>
              <a:rPr lang="zh-CN" altLang="zh-CN" dirty="0"/>
              <a:t>前列腺液</a:t>
            </a:r>
          </a:p>
          <a:p>
            <a:pPr lvl="2"/>
            <a:r>
              <a:rPr lang="zh-CN" altLang="zh-CN" dirty="0"/>
              <a:t>男性尿道</a:t>
            </a:r>
            <a:r>
              <a:rPr lang="zh-CN" altLang="zh-CN" dirty="0" smtClean="0"/>
              <a:t>分泌物</a:t>
            </a:r>
            <a:endParaRPr lang="en-US" altLang="zh-CN" dirty="0" smtClean="0"/>
          </a:p>
          <a:p>
            <a:pPr lvl="1"/>
            <a:r>
              <a:rPr lang="zh-CN" altLang="en-US" dirty="0"/>
              <a:t>应该根据不同标本选择适宜的采集和处理措施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94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（八</a:t>
            </a:r>
            <a:r>
              <a:rPr lang="zh-CN" altLang="zh-CN" dirty="0" smtClean="0"/>
              <a:t>）</a:t>
            </a:r>
            <a:r>
              <a:rPr lang="zh-CN" altLang="en-US" dirty="0" smtClean="0"/>
              <a:t>其他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脓肿</a:t>
            </a:r>
            <a:r>
              <a:rPr lang="zh-CN" altLang="zh-CN" dirty="0"/>
              <a:t>、瘘、伤口和坏疽标本</a:t>
            </a:r>
          </a:p>
          <a:p>
            <a:pPr lvl="1"/>
            <a:r>
              <a:rPr lang="zh-CN" altLang="zh-CN" dirty="0" smtClean="0"/>
              <a:t>厌氧</a:t>
            </a:r>
            <a:r>
              <a:rPr lang="zh-CN" altLang="en-US" dirty="0" smtClean="0"/>
              <a:t>菌</a:t>
            </a:r>
            <a:r>
              <a:rPr lang="zh-CN" altLang="zh-CN" dirty="0" smtClean="0"/>
              <a:t>培养</a:t>
            </a:r>
            <a:r>
              <a:rPr lang="zh-CN" altLang="zh-CN" dirty="0"/>
              <a:t>标本</a:t>
            </a:r>
          </a:p>
          <a:p>
            <a:pPr lvl="1"/>
            <a:r>
              <a:rPr lang="zh-CN" altLang="zh-CN" dirty="0"/>
              <a:t>其他无菌部位的体液</a:t>
            </a:r>
          </a:p>
          <a:p>
            <a:pPr lvl="1"/>
            <a:r>
              <a:rPr lang="zh-CN" altLang="zh-CN" dirty="0"/>
              <a:t>烧伤部位的标本</a:t>
            </a:r>
          </a:p>
          <a:p>
            <a:pPr lvl="1"/>
            <a:r>
              <a:rPr lang="zh-CN" altLang="zh-CN" dirty="0"/>
              <a:t>导管标本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23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二、微生物学检查</a:t>
            </a:r>
            <a:r>
              <a:rPr lang="zh-CN" altLang="zh-CN" dirty="0" smtClean="0"/>
              <a:t>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（一）病原学检查方法</a:t>
            </a:r>
          </a:p>
          <a:p>
            <a:pPr lvl="1"/>
            <a:r>
              <a:rPr lang="zh-CN" altLang="zh-CN" dirty="0" smtClean="0"/>
              <a:t>不</a:t>
            </a:r>
            <a:r>
              <a:rPr lang="zh-CN" altLang="zh-CN" dirty="0"/>
              <a:t>染色标本检查</a:t>
            </a:r>
          </a:p>
          <a:p>
            <a:pPr lvl="1"/>
            <a:r>
              <a:rPr lang="zh-CN" altLang="zh-CN" dirty="0" smtClean="0"/>
              <a:t>染色</a:t>
            </a:r>
            <a:r>
              <a:rPr lang="zh-CN" altLang="zh-CN" dirty="0"/>
              <a:t>标本检查</a:t>
            </a:r>
          </a:p>
          <a:p>
            <a:pPr lvl="1"/>
            <a:r>
              <a:rPr lang="zh-CN" altLang="zh-CN" dirty="0" smtClean="0"/>
              <a:t>病原体</a:t>
            </a:r>
            <a:r>
              <a:rPr lang="zh-CN" altLang="zh-CN" dirty="0"/>
              <a:t>的分离培养及鉴定</a:t>
            </a:r>
          </a:p>
          <a:p>
            <a:pPr lvl="2"/>
            <a:r>
              <a:rPr lang="zh-CN" altLang="zh-CN" dirty="0"/>
              <a:t>分离培养</a:t>
            </a:r>
          </a:p>
          <a:p>
            <a:pPr lvl="2"/>
            <a:r>
              <a:rPr lang="zh-CN" altLang="zh-CN" dirty="0"/>
              <a:t>生化反应</a:t>
            </a:r>
          </a:p>
          <a:p>
            <a:pPr lvl="2"/>
            <a:r>
              <a:rPr lang="zh-CN" altLang="zh-CN" dirty="0"/>
              <a:t>检测病原体成分</a:t>
            </a:r>
          </a:p>
          <a:p>
            <a:pPr lvl="2"/>
            <a:r>
              <a:rPr lang="zh-CN" altLang="zh-CN" dirty="0"/>
              <a:t>血清学检测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09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二、微生物学检查</a:t>
            </a:r>
            <a:r>
              <a:rPr lang="zh-CN" altLang="zh-CN" dirty="0" smtClean="0"/>
              <a:t>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（二）体外抗微生物药物敏感试验</a:t>
            </a:r>
          </a:p>
          <a:p>
            <a:pPr lvl="1">
              <a:spcBef>
                <a:spcPts val="0"/>
              </a:spcBef>
            </a:pPr>
            <a:r>
              <a:rPr lang="zh-CN" altLang="zh-CN" dirty="0"/>
              <a:t>常用</a:t>
            </a:r>
            <a:r>
              <a:rPr lang="zh-CN" altLang="zh-CN" dirty="0" smtClean="0"/>
              <a:t>的试验方法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稀释法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纸片</a:t>
            </a:r>
            <a:r>
              <a:rPr lang="zh-CN" altLang="zh-CN" dirty="0"/>
              <a:t>扩散法</a:t>
            </a:r>
          </a:p>
          <a:p>
            <a:pPr lvl="1">
              <a:spcBef>
                <a:spcPts val="0"/>
              </a:spcBef>
            </a:pPr>
            <a:r>
              <a:rPr lang="zh-CN" altLang="en-US" dirty="0" smtClean="0"/>
              <a:t>结果报告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敏感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/>
              <a:t>被测菌株所引起的感染可以</a:t>
            </a:r>
            <a:r>
              <a:rPr lang="zh-CN" altLang="zh-CN" sz="2400" dirty="0" smtClean="0"/>
              <a:t>用</a:t>
            </a:r>
            <a:r>
              <a:rPr lang="zh-CN" altLang="zh-CN" sz="2400" dirty="0"/>
              <a:t>该抗菌</a:t>
            </a:r>
            <a:r>
              <a:rPr lang="zh-CN" altLang="zh-CN" sz="2400" dirty="0" smtClean="0"/>
              <a:t>药物</a:t>
            </a:r>
            <a:r>
              <a:rPr lang="zh-CN" altLang="en-US" sz="2400" dirty="0" smtClean="0"/>
              <a:t>的</a:t>
            </a:r>
            <a:r>
              <a:rPr lang="zh-CN" altLang="zh-CN" sz="2400" dirty="0" smtClean="0"/>
              <a:t>常用剂量治疗</a:t>
            </a:r>
            <a:endParaRPr lang="en-US" altLang="zh-CN" sz="2400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中介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/>
              <a:t>被测菌株所引起的感染可以用大剂量的该抗菌药物治疗</a:t>
            </a:r>
            <a:endParaRPr lang="en-US" altLang="zh-CN" sz="2400" dirty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耐药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/>
              <a:t>被测菌株所引起的感染不能用该抗菌药物治疗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16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</a:t>
            </a:r>
            <a:r>
              <a:rPr lang="zh-CN" altLang="zh-CN" dirty="0" smtClean="0"/>
              <a:t>基本原则</a:t>
            </a:r>
            <a:endParaRPr lang="en-US" altLang="zh-CN" dirty="0" smtClean="0"/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 smtClean="0"/>
              <a:t>．</a:t>
            </a:r>
            <a:r>
              <a:rPr lang="zh-CN" altLang="en-US" dirty="0" smtClean="0"/>
              <a:t>适宜的</a:t>
            </a:r>
            <a:r>
              <a:rPr lang="zh-CN" altLang="zh-CN" dirty="0" smtClean="0"/>
              <a:t>采集时间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一般</a:t>
            </a:r>
            <a:r>
              <a:rPr lang="zh-CN" altLang="zh-CN" dirty="0"/>
              <a:t>应在发病早期，应用抗微生物药物</a:t>
            </a:r>
            <a:r>
              <a:rPr lang="zh-CN" altLang="zh-CN" dirty="0" smtClean="0"/>
              <a:t>之前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已</a:t>
            </a:r>
            <a:r>
              <a:rPr lang="zh-CN" altLang="zh-CN" dirty="0"/>
              <a:t>用抗微生物药物而不能</a:t>
            </a:r>
            <a:r>
              <a:rPr lang="zh-CN" altLang="zh-CN" dirty="0" smtClean="0"/>
              <a:t>中止者</a:t>
            </a:r>
            <a:r>
              <a:rPr lang="zh-CN" altLang="zh-CN" dirty="0"/>
              <a:t>，应在血药浓度最低时或下次用药前</a:t>
            </a:r>
            <a:r>
              <a:rPr lang="zh-CN" altLang="zh-CN" dirty="0" smtClean="0"/>
              <a:t>采集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 smtClean="0"/>
              <a:t>．</a:t>
            </a:r>
            <a:r>
              <a:rPr lang="zh-CN" altLang="en-US" dirty="0" smtClean="0"/>
              <a:t>适宜的容器</a:t>
            </a:r>
            <a:endParaRPr lang="en-US" altLang="zh-CN" dirty="0" smtClean="0"/>
          </a:p>
          <a:p>
            <a:pPr marL="1162050" lvl="2" indent="-304800"/>
            <a:r>
              <a:rPr lang="zh-CN" altLang="zh-CN" dirty="0" smtClean="0"/>
              <a:t>必须</a:t>
            </a:r>
            <a:r>
              <a:rPr lang="zh-CN" altLang="zh-CN" dirty="0"/>
              <a:t>使用密闭、灭菌的</a:t>
            </a:r>
            <a:r>
              <a:rPr lang="zh-CN" altLang="zh-CN" dirty="0" smtClean="0"/>
              <a:t>容器</a:t>
            </a:r>
            <a:endParaRPr lang="en-US" altLang="zh-CN" dirty="0" smtClean="0"/>
          </a:p>
          <a:p>
            <a:pPr marL="1162050" lvl="2" indent="-304800"/>
            <a:r>
              <a:rPr lang="zh-CN" altLang="zh-CN" dirty="0" smtClean="0"/>
              <a:t>但不能</a:t>
            </a:r>
            <a:r>
              <a:rPr lang="zh-CN" altLang="zh-CN" dirty="0"/>
              <a:t>使用消毒剂消毒</a:t>
            </a:r>
            <a:r>
              <a:rPr lang="zh-CN" altLang="zh-CN" dirty="0" smtClean="0"/>
              <a:t>灭菌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 smtClean="0"/>
              <a:t>．尽快送检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淋病</a:t>
            </a:r>
            <a:r>
              <a:rPr lang="zh-CN" altLang="zh-CN" dirty="0"/>
              <a:t>奈瑟菌、肺炎链球菌、嗜血杆菌培养需在保温的情况下尽快送检，血培养需室温保存标本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01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4</a:t>
            </a:r>
            <a:r>
              <a:rPr lang="zh-CN" altLang="zh-CN" dirty="0"/>
              <a:t>．送检申请</a:t>
            </a:r>
            <a:r>
              <a:rPr lang="zh-CN" altLang="zh-CN" dirty="0" smtClean="0"/>
              <a:t>单</a:t>
            </a:r>
            <a:r>
              <a:rPr lang="zh-CN" altLang="en-US" dirty="0" smtClean="0"/>
              <a:t>完整准确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须</a:t>
            </a:r>
            <a:r>
              <a:rPr lang="zh-CN" altLang="zh-CN" dirty="0"/>
              <a:t>提供临床诊断、标本类型、采集部位、检查目的等相关临床</a:t>
            </a:r>
            <a:r>
              <a:rPr lang="zh-CN" altLang="zh-CN" dirty="0" smtClean="0"/>
              <a:t>资料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 smtClean="0"/>
              <a:t>．</a:t>
            </a:r>
            <a:r>
              <a:rPr lang="zh-CN" altLang="en-US" dirty="0" smtClean="0"/>
              <a:t>安全防护</a:t>
            </a:r>
            <a:endParaRPr lang="en-US" altLang="zh-CN" dirty="0" smtClean="0"/>
          </a:p>
          <a:p>
            <a:pPr marL="1314450" lvl="2" indent="-457200"/>
            <a:r>
              <a:rPr lang="zh-CN" altLang="en-US" dirty="0" smtClean="0"/>
              <a:t>在</a:t>
            </a:r>
            <a:r>
              <a:rPr lang="zh-CN" altLang="zh-CN" dirty="0" smtClean="0"/>
              <a:t>采集</a:t>
            </a:r>
            <a:r>
              <a:rPr lang="zh-CN" altLang="zh-CN" dirty="0"/>
              <a:t>、包装和送检过程</a:t>
            </a:r>
            <a:r>
              <a:rPr lang="zh-CN" altLang="zh-CN" dirty="0" smtClean="0"/>
              <a:t>中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必须</a:t>
            </a:r>
            <a:r>
              <a:rPr lang="zh-CN" altLang="zh-CN" dirty="0"/>
              <a:t>注意生物安全，防止污染传播和</a:t>
            </a:r>
            <a:r>
              <a:rPr lang="zh-CN" altLang="zh-CN" dirty="0" smtClean="0"/>
              <a:t>自身感染</a:t>
            </a:r>
            <a:endParaRPr lang="en-US" altLang="zh-CN" dirty="0" smtClean="0"/>
          </a:p>
          <a:p>
            <a:pPr marL="1314450" lvl="2" indent="-457200"/>
            <a:r>
              <a:rPr lang="zh-CN" altLang="zh-CN" dirty="0" smtClean="0"/>
              <a:t>对于</a:t>
            </a:r>
            <a:r>
              <a:rPr lang="zh-CN" altLang="zh-CN" dirty="0"/>
              <a:t>烈性传染病材料的运送需专人</a:t>
            </a:r>
            <a:r>
              <a:rPr lang="zh-CN" altLang="zh-CN" dirty="0" smtClean="0"/>
              <a:t>护送</a:t>
            </a:r>
            <a:endParaRPr lang="zh-CN" altLang="zh-CN" dirty="0"/>
          </a:p>
          <a:p>
            <a:pPr marL="457200" lvl="1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6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（二）痰液</a:t>
            </a:r>
            <a:r>
              <a:rPr lang="zh-CN" altLang="zh-CN" dirty="0" smtClean="0"/>
              <a:t>标本</a:t>
            </a:r>
            <a:endParaRPr lang="en-US" altLang="zh-CN" dirty="0" smtClean="0"/>
          </a:p>
          <a:p>
            <a:pPr lvl="1"/>
            <a:r>
              <a:rPr lang="zh-CN" altLang="zh-CN" dirty="0"/>
              <a:t>自然咳痰法</a:t>
            </a:r>
          </a:p>
          <a:p>
            <a:pPr lvl="2"/>
            <a:r>
              <a:rPr lang="zh-CN" altLang="zh-CN" dirty="0"/>
              <a:t>以晨痰为佳</a:t>
            </a:r>
          </a:p>
          <a:p>
            <a:pPr lvl="2"/>
            <a:r>
              <a:rPr lang="zh-CN" altLang="en-US" dirty="0" smtClean="0"/>
              <a:t>采集方法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采集前</a:t>
            </a:r>
            <a:r>
              <a:rPr lang="zh-CN" altLang="en-US" dirty="0" smtClean="0"/>
              <a:t>，</a:t>
            </a:r>
            <a:r>
              <a:rPr lang="zh-CN" altLang="zh-CN" dirty="0" smtClean="0"/>
              <a:t>用</a:t>
            </a:r>
            <a:r>
              <a:rPr lang="zh-CN" altLang="zh-CN" dirty="0"/>
              <a:t>清水漱口或用牙刷清洁</a:t>
            </a:r>
            <a:r>
              <a:rPr lang="zh-CN" altLang="zh-CN" dirty="0" smtClean="0"/>
              <a:t>口腔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然后</a:t>
            </a:r>
            <a:r>
              <a:rPr lang="zh-CN" altLang="zh-CN" dirty="0"/>
              <a:t>用力咳出呼吸道深部的</a:t>
            </a:r>
            <a:r>
              <a:rPr lang="zh-CN" altLang="zh-CN" dirty="0" smtClean="0"/>
              <a:t>痰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将</a:t>
            </a:r>
            <a:r>
              <a:rPr lang="zh-CN" altLang="zh-CN" dirty="0"/>
              <a:t>痰液直接吐入无菌、清洁、干燥、无渗漏、不吸水的广口带盖的容器</a:t>
            </a:r>
            <a:r>
              <a:rPr lang="zh-CN" altLang="zh-CN" dirty="0" smtClean="0"/>
              <a:t>中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难于</a:t>
            </a:r>
            <a:r>
              <a:rPr lang="zh-CN" altLang="zh-CN" dirty="0"/>
              <a:t>自然</a:t>
            </a:r>
            <a:r>
              <a:rPr lang="zh-CN" altLang="zh-CN" dirty="0" smtClean="0"/>
              <a:t>咳痰者</a:t>
            </a:r>
            <a:r>
              <a:rPr lang="zh-CN" altLang="zh-CN" dirty="0"/>
              <a:t>可用无菌吸痰管抽取气管深部的</a:t>
            </a:r>
            <a:r>
              <a:rPr lang="zh-CN" altLang="zh-CN" dirty="0" smtClean="0"/>
              <a:t>分泌物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合格标准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鳞状上皮细胞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≤</a:t>
            </a:r>
            <a:r>
              <a:rPr lang="en-US" altLang="zh-CN" dirty="0" smtClean="0"/>
              <a:t>10</a:t>
            </a:r>
            <a:r>
              <a:rPr lang="zh-CN" altLang="zh-CN" dirty="0"/>
              <a:t>个</a:t>
            </a:r>
            <a:r>
              <a:rPr lang="en-US" altLang="zh-CN" dirty="0"/>
              <a:t>/</a:t>
            </a:r>
            <a:r>
              <a:rPr lang="zh-CN" altLang="zh-CN" dirty="0"/>
              <a:t>低倍镜</a:t>
            </a:r>
            <a:r>
              <a:rPr lang="zh-CN" altLang="zh-CN" dirty="0" smtClean="0"/>
              <a:t>视野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白细胞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≥</a:t>
            </a:r>
            <a:r>
              <a:rPr lang="en-US" altLang="zh-CN" dirty="0" smtClean="0"/>
              <a:t>25</a:t>
            </a:r>
            <a:r>
              <a:rPr lang="zh-CN" altLang="zh-CN" dirty="0"/>
              <a:t>个</a:t>
            </a:r>
            <a:r>
              <a:rPr lang="en-US" altLang="zh-CN" dirty="0"/>
              <a:t>/</a:t>
            </a:r>
            <a:r>
              <a:rPr lang="zh-CN" altLang="zh-CN" dirty="0"/>
              <a:t>低倍镜</a:t>
            </a:r>
            <a:r>
              <a:rPr lang="zh-CN" altLang="zh-CN" dirty="0" smtClean="0"/>
              <a:t>视野</a:t>
            </a:r>
            <a:endParaRPr lang="en-US" altLang="zh-CN" dirty="0" smtClean="0"/>
          </a:p>
          <a:p>
            <a:pPr lvl="1"/>
            <a:r>
              <a:rPr lang="zh-CN" altLang="en-US" dirty="0"/>
              <a:t>其他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zh-CN" dirty="0"/>
              <a:t>支气管肺泡灌洗液</a:t>
            </a:r>
            <a:endParaRPr lang="zh-CN" altLang="zh-CN" sz="2000" dirty="0"/>
          </a:p>
          <a:p>
            <a:pPr lvl="2"/>
            <a:r>
              <a:rPr lang="zh-CN" altLang="zh-CN" dirty="0"/>
              <a:t>小儿取痰</a:t>
            </a:r>
            <a:r>
              <a:rPr lang="zh-CN" altLang="zh-CN" dirty="0" smtClean="0"/>
              <a:t>法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应</a:t>
            </a:r>
            <a:r>
              <a:rPr lang="zh-CN" altLang="zh-CN" dirty="0"/>
              <a:t>尽快</a:t>
            </a:r>
            <a:r>
              <a:rPr lang="zh-CN" altLang="zh-CN" dirty="0" smtClean="0"/>
              <a:t>送检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一般</a:t>
            </a:r>
            <a:r>
              <a:rPr lang="zh-CN" altLang="zh-CN" dirty="0"/>
              <a:t>不超过</a:t>
            </a:r>
            <a:r>
              <a:rPr lang="en-US" altLang="zh-CN" dirty="0"/>
              <a:t>2</a:t>
            </a:r>
            <a:r>
              <a:rPr lang="zh-CN" altLang="zh-CN" dirty="0" smtClean="0"/>
              <a:t>小时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若</a:t>
            </a:r>
            <a:r>
              <a:rPr lang="zh-CN" altLang="zh-CN" dirty="0"/>
              <a:t>不能及时处理，可选择培养基运送和保存标本，但也不应超过</a:t>
            </a:r>
            <a:r>
              <a:rPr lang="en-US" altLang="zh-CN" dirty="0"/>
              <a:t>48</a:t>
            </a:r>
            <a:r>
              <a:rPr lang="zh-CN" altLang="zh-CN" dirty="0"/>
              <a:t>小时</a:t>
            </a:r>
          </a:p>
          <a:p>
            <a:pPr lvl="1"/>
            <a:endParaRPr lang="en-US" altLang="zh-CN" dirty="0" smtClean="0"/>
          </a:p>
          <a:p>
            <a:pPr marL="1371600" lvl="3" indent="0">
              <a:buNone/>
            </a:pPr>
            <a:r>
              <a:rPr lang="zh-CN" altLang="zh-CN" dirty="0" smtClean="0"/>
              <a:t> </a:t>
            </a:r>
            <a:endParaRPr lang="zh-CN" altLang="zh-CN" dirty="0"/>
          </a:p>
          <a:p>
            <a:endParaRPr lang="en-US" altLang="zh-CN" dirty="0" smtClean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8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 smtClean="0"/>
              <a:t>（三</a:t>
            </a:r>
            <a:r>
              <a:rPr lang="zh-CN" altLang="zh-CN" dirty="0"/>
              <a:t>）尿液</a:t>
            </a:r>
            <a:r>
              <a:rPr lang="zh-CN" altLang="zh-CN" dirty="0" smtClean="0"/>
              <a:t>标本</a:t>
            </a:r>
            <a:endParaRPr lang="zh-CN" altLang="zh-CN" dirty="0"/>
          </a:p>
          <a:p>
            <a:pPr lvl="1"/>
            <a:r>
              <a:rPr lang="zh-CN" altLang="zh-CN" dirty="0" smtClean="0"/>
              <a:t>采集方法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采集</a:t>
            </a:r>
            <a:r>
              <a:rPr lang="zh-CN" altLang="zh-CN" dirty="0"/>
              <a:t>清洁中段尿，最好留取早晨清洁中段尿标本</a:t>
            </a:r>
          </a:p>
          <a:p>
            <a:pPr lvl="1"/>
            <a:r>
              <a:rPr lang="zh-CN" altLang="zh-CN" dirty="0" smtClean="0"/>
              <a:t>采集容器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必须</a:t>
            </a:r>
            <a:r>
              <a:rPr lang="zh-CN" altLang="zh-CN" dirty="0"/>
              <a:t>洁净、无菌、加盖、防渗漏、广口容积应＞</a:t>
            </a:r>
            <a:r>
              <a:rPr lang="en-US" altLang="zh-CN" dirty="0"/>
              <a:t>50ml</a:t>
            </a:r>
            <a:r>
              <a:rPr lang="zh-CN" altLang="zh-CN" dirty="0"/>
              <a:t>、不含防腐剂和抑菌剂</a:t>
            </a:r>
          </a:p>
          <a:p>
            <a:pPr lvl="1"/>
            <a:r>
              <a:rPr lang="zh-CN" altLang="zh-CN" dirty="0" smtClean="0"/>
              <a:t>标本运送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排出</a:t>
            </a:r>
            <a:r>
              <a:rPr lang="zh-CN" altLang="zh-CN" dirty="0"/>
              <a:t>尿液后应在</a:t>
            </a:r>
            <a:r>
              <a:rPr lang="en-US" altLang="zh-CN" dirty="0"/>
              <a:t>2</a:t>
            </a:r>
            <a:r>
              <a:rPr lang="zh-CN" altLang="zh-CN" dirty="0"/>
              <a:t>小时内接种</a:t>
            </a:r>
            <a:r>
              <a:rPr lang="zh-CN" altLang="zh-CN" dirty="0" smtClean="0"/>
              <a:t>完毕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9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（四）血液</a:t>
            </a:r>
            <a:r>
              <a:rPr lang="zh-CN" altLang="zh-CN" dirty="0" smtClean="0"/>
              <a:t>标本</a:t>
            </a:r>
            <a:endParaRPr lang="zh-CN" altLang="zh-CN" dirty="0"/>
          </a:p>
          <a:p>
            <a:pPr lvl="1"/>
            <a:r>
              <a:rPr lang="zh-CN" altLang="zh-CN" dirty="0"/>
              <a:t>皮肤穿刺部位严格消毒 </a:t>
            </a:r>
          </a:p>
          <a:p>
            <a:pPr lvl="1"/>
            <a:r>
              <a:rPr lang="zh-CN" altLang="zh-CN" dirty="0"/>
              <a:t>采血部位</a:t>
            </a:r>
            <a:r>
              <a:rPr lang="en-US" altLang="zh-CN" dirty="0"/>
              <a:t>  </a:t>
            </a:r>
            <a:r>
              <a:rPr lang="zh-CN" altLang="zh-CN" dirty="0"/>
              <a:t>通常采血部位为肘静脉</a:t>
            </a:r>
          </a:p>
          <a:p>
            <a:pPr lvl="1"/>
            <a:r>
              <a:rPr lang="zh-CN" altLang="zh-CN" dirty="0"/>
              <a:t>采血</a:t>
            </a:r>
            <a:r>
              <a:rPr lang="zh-CN" altLang="zh-CN" dirty="0" smtClean="0"/>
              <a:t>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成人</a:t>
            </a:r>
            <a:r>
              <a:rPr lang="zh-CN" altLang="zh-CN" dirty="0"/>
              <a:t>每次采血</a:t>
            </a:r>
            <a:r>
              <a:rPr lang="en-US" altLang="zh-CN" dirty="0"/>
              <a:t>20</a:t>
            </a:r>
            <a:r>
              <a:rPr lang="zh-CN" altLang="zh-CN" dirty="0"/>
              <a:t>～</a:t>
            </a:r>
            <a:r>
              <a:rPr lang="en-US" altLang="zh-CN" dirty="0"/>
              <a:t>30ml</a:t>
            </a:r>
            <a:r>
              <a:rPr lang="zh-CN" altLang="zh-CN" dirty="0"/>
              <a:t>，有氧和无氧瓶每瓶各</a:t>
            </a:r>
            <a:r>
              <a:rPr lang="en-US" altLang="zh-CN" dirty="0"/>
              <a:t>10</a:t>
            </a:r>
            <a:r>
              <a:rPr lang="zh-CN" altLang="zh-CN" dirty="0"/>
              <a:t>～</a:t>
            </a:r>
            <a:r>
              <a:rPr lang="en-US" altLang="zh-CN" dirty="0"/>
              <a:t>15ml</a:t>
            </a:r>
            <a:r>
              <a:rPr lang="zh-CN" altLang="zh-CN" dirty="0"/>
              <a:t>；新生儿每瓶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2ml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骨髓</a:t>
            </a:r>
            <a:r>
              <a:rPr lang="zh-CN" altLang="zh-CN" dirty="0"/>
              <a:t>标本可抽取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2ml</a:t>
            </a:r>
            <a:r>
              <a:rPr lang="zh-CN" altLang="zh-CN" dirty="0"/>
              <a:t>注入血培养瓶</a:t>
            </a:r>
          </a:p>
          <a:p>
            <a:pPr lvl="1"/>
            <a:r>
              <a:rPr lang="zh-CN" altLang="zh-CN" dirty="0"/>
              <a:t>采血</a:t>
            </a:r>
            <a:r>
              <a:rPr lang="zh-CN" altLang="zh-CN" dirty="0" smtClean="0"/>
              <a:t>时间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一般</a:t>
            </a:r>
            <a:r>
              <a:rPr lang="zh-CN" altLang="zh-CN" dirty="0"/>
              <a:t>在发热初期、高峰期或寒战后抽取静脉血进行</a:t>
            </a:r>
            <a:r>
              <a:rPr lang="zh-CN" altLang="zh-CN" dirty="0" smtClean="0"/>
              <a:t>培养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如</a:t>
            </a:r>
            <a:r>
              <a:rPr lang="zh-CN" altLang="zh-CN" dirty="0"/>
              <a:t>已用抗菌药物治疗，则在下次用药前</a:t>
            </a:r>
            <a:r>
              <a:rPr lang="zh-CN" altLang="zh-CN" dirty="0" smtClean="0"/>
              <a:t>采集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9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（四）血液标本的采集与处理</a:t>
            </a:r>
          </a:p>
          <a:p>
            <a:pPr lvl="1"/>
            <a:r>
              <a:rPr lang="zh-CN" altLang="zh-CN" dirty="0" smtClean="0"/>
              <a:t>培养</a:t>
            </a:r>
            <a:r>
              <a:rPr lang="zh-CN" altLang="zh-CN" dirty="0"/>
              <a:t>次数</a:t>
            </a:r>
          </a:p>
          <a:p>
            <a:pPr lvl="2"/>
            <a:r>
              <a:rPr lang="en-US" altLang="zh-CN" dirty="0"/>
              <a:t>24</a:t>
            </a:r>
            <a:r>
              <a:rPr lang="zh-CN" altLang="zh-CN" dirty="0"/>
              <a:t>小时内采集</a:t>
            </a:r>
            <a:r>
              <a:rPr lang="en-US" altLang="zh-CN" dirty="0"/>
              <a:t>2</a:t>
            </a:r>
            <a:r>
              <a:rPr lang="zh-CN" altLang="zh-CN" dirty="0"/>
              <a:t>～</a:t>
            </a:r>
            <a:r>
              <a:rPr lang="en-US" altLang="zh-CN" dirty="0"/>
              <a:t>3</a:t>
            </a:r>
            <a:r>
              <a:rPr lang="zh-CN" altLang="zh-CN" dirty="0"/>
              <a:t>次做血</a:t>
            </a:r>
            <a:r>
              <a:rPr lang="zh-CN" altLang="zh-CN" dirty="0" smtClean="0"/>
              <a:t>培养</a:t>
            </a:r>
            <a:r>
              <a:rPr lang="zh-CN" altLang="en-US" dirty="0" smtClean="0"/>
              <a:t>可提高阳性率</a:t>
            </a:r>
            <a:endParaRPr lang="zh-CN" altLang="zh-CN" dirty="0"/>
          </a:p>
          <a:p>
            <a:pPr lvl="1"/>
            <a:r>
              <a:rPr lang="zh-CN" altLang="zh-CN" dirty="0" smtClean="0"/>
              <a:t>培养瓶</a:t>
            </a:r>
            <a:r>
              <a:rPr lang="zh-CN" altLang="zh-CN" dirty="0"/>
              <a:t>的</a:t>
            </a:r>
            <a:r>
              <a:rPr lang="zh-CN" altLang="zh-CN" dirty="0" smtClean="0"/>
              <a:t>选择</a:t>
            </a:r>
            <a:endParaRPr lang="en-US" altLang="zh-CN" dirty="0" smtClean="0"/>
          </a:p>
          <a:p>
            <a:pPr lvl="2"/>
            <a:r>
              <a:rPr lang="zh-CN" altLang="en-US" dirty="0"/>
              <a:t>应根据不同的培养目的选择</a:t>
            </a:r>
            <a:endParaRPr lang="zh-CN" altLang="zh-CN" dirty="0"/>
          </a:p>
          <a:p>
            <a:pPr lvl="1"/>
            <a:r>
              <a:rPr lang="zh-CN" altLang="zh-CN" dirty="0"/>
              <a:t>标本</a:t>
            </a:r>
            <a:r>
              <a:rPr lang="zh-CN" altLang="zh-CN" dirty="0" smtClean="0"/>
              <a:t>运送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采血</a:t>
            </a:r>
            <a:r>
              <a:rPr lang="zh-CN" altLang="zh-CN" dirty="0"/>
              <a:t>后应立即</a:t>
            </a:r>
            <a:r>
              <a:rPr lang="zh-CN" altLang="zh-CN" dirty="0" smtClean="0"/>
              <a:t>送检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如</a:t>
            </a:r>
            <a:r>
              <a:rPr lang="zh-CN" altLang="zh-CN" dirty="0"/>
              <a:t>不能立即送检，可室温保存，切勿冷藏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10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一、标本采集与处理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（五）粪便</a:t>
            </a:r>
            <a:r>
              <a:rPr lang="zh-CN" altLang="zh-CN" dirty="0" smtClean="0"/>
              <a:t>标本</a:t>
            </a:r>
            <a:endParaRPr lang="zh-CN" altLang="zh-CN" dirty="0"/>
          </a:p>
          <a:p>
            <a:pPr lvl="1"/>
            <a:r>
              <a:rPr lang="zh-CN" altLang="zh-CN" dirty="0"/>
              <a:t>取含脓、血或黏液的粪便或水样粪便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2ml</a:t>
            </a:r>
            <a:r>
              <a:rPr lang="zh-CN" altLang="zh-CN" dirty="0"/>
              <a:t>于有螺纹盖的无菌清洁容器中</a:t>
            </a:r>
            <a:r>
              <a:rPr lang="zh-CN" altLang="zh-CN" dirty="0" smtClean="0"/>
              <a:t>送检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不能</a:t>
            </a:r>
            <a:r>
              <a:rPr lang="zh-CN" altLang="zh-CN" dirty="0"/>
              <a:t>混入污染物如尿液、消毒剂、自来水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排</a:t>
            </a:r>
            <a:r>
              <a:rPr lang="zh-CN" altLang="zh-CN" dirty="0"/>
              <a:t>便困难者或婴幼儿可用直肠拭子采样，拭子应保持湿润，采样前可将拭子用无菌水浸润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1389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</TotalTime>
  <Pages>0</Pages>
  <Words>869</Words>
  <Characters>0</Characters>
  <Application>Microsoft Office PowerPoint</Application>
  <DocSecurity>0</DocSecurity>
  <PresentationFormat>全屏显示(4:3)</PresentationFormat>
  <Lines>0</Lines>
  <Paragraphs>129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课件模板</vt:lpstr>
      <vt:lpstr>第八节 临床微生物学检查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一、标本采集与处理</vt:lpstr>
      <vt:lpstr>二、微生物学检查方法</vt:lpstr>
      <vt:lpstr>二、微生物学检查方法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102</cp:revision>
  <cp:lastPrinted>1899-12-30T00:00:00Z</cp:lastPrinted>
  <dcterms:created xsi:type="dcterms:W3CDTF">2008-12-16T07:41:38Z</dcterms:created>
  <dcterms:modified xsi:type="dcterms:W3CDTF">2015-12-11T03:13:37Z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